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7" r:id="rId6"/>
    <p:sldId id="259" r:id="rId7"/>
    <p:sldId id="268" r:id="rId8"/>
    <p:sldId id="270" r:id="rId9"/>
    <p:sldId id="271" r:id="rId10"/>
    <p:sldId id="265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39AC7-E824-4EFA-93E0-723F969484C6}" v="131" dt="2025-08-23T13:26:14.416"/>
    <p1510:client id="{7185252D-F23C-4A3E-AE07-35A1F94E93D8}" v="424" dt="2025-08-23T13:18:59.645"/>
    <p1510:client id="{AC0F343B-DB6F-E913-D0AC-CC00107DE523}" v="425" dt="2025-08-23T13:45:37.358"/>
    <p1510:client id="{B85CD196-5335-40AB-ADE4-C469219EFE28}" v="39" dt="2025-08-23T13:49:17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rni Kristian" userId="3780ffb7-9faa-4478-a76c-c08d7a49af3d" providerId="ADAL" clId="{05E03770-F874-44C2-974E-ACA4A1C13637}"/>
    <pc:docChg chg="custSel modSld">
      <pc:chgData name="Cerni Kristian" userId="3780ffb7-9faa-4478-a76c-c08d7a49af3d" providerId="ADAL" clId="{05E03770-F874-44C2-974E-ACA4A1C13637}" dt="2025-08-23T14:00:42.080" v="2" actId="1076"/>
      <pc:docMkLst>
        <pc:docMk/>
      </pc:docMkLst>
      <pc:sldChg chg="addSp delSp modSp mod delAnim">
        <pc:chgData name="Cerni Kristian" userId="3780ffb7-9faa-4478-a76c-c08d7a49af3d" providerId="ADAL" clId="{05E03770-F874-44C2-974E-ACA4A1C13637}" dt="2025-08-23T14:00:42.080" v="2" actId="1076"/>
        <pc:sldMkLst>
          <pc:docMk/>
          <pc:sldMk cId="3926048903" sldId="265"/>
        </pc:sldMkLst>
        <pc:spChg chg="add mod">
          <ac:chgData name="Cerni Kristian" userId="3780ffb7-9faa-4478-a76c-c08d7a49af3d" providerId="ADAL" clId="{05E03770-F874-44C2-974E-ACA4A1C13637}" dt="2025-08-23T14:00:42.080" v="2" actId="1076"/>
          <ac:spMkLst>
            <pc:docMk/>
            <pc:sldMk cId="3926048903" sldId="265"/>
            <ac:spMk id="3" creationId="{6F154B99-6636-7F79-5595-58763C795764}"/>
          </ac:spMkLst>
        </pc:spChg>
        <pc:picChg chg="del">
          <ac:chgData name="Cerni Kristian" userId="3780ffb7-9faa-4478-a76c-c08d7a49af3d" providerId="ADAL" clId="{05E03770-F874-44C2-974E-ACA4A1C13637}" dt="2025-08-23T13:58:00.388" v="0" actId="478"/>
          <ac:picMkLst>
            <pc:docMk/>
            <pc:sldMk cId="3926048903" sldId="265"/>
            <ac:picMk id="9" creationId="{A3D5B145-D1B0-7B1F-31A8-D65EFFC812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08/23/2025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66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AFE7F-7911-9D4F-903F-E73FE2BD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5FD89-EF1E-7EEF-D0A1-2B484880A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2F9F0-6575-4435-F6C1-8C8548170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F8E7F-9986-61FC-45EB-7112F1EA5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599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title</a:t>
            </a:r>
            <a:endParaRPr lang="en-CH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/>
              <a:t>Gruppe Alpha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C58A-51A1-C944-FDC7-2EAB8160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1212"/>
            <a:ext cx="9144000" cy="1655762"/>
          </a:xfrm>
        </p:spPr>
        <p:txBody>
          <a:bodyPr/>
          <a:lstStyle/>
          <a:p>
            <a:r>
              <a:rPr lang="de-CH">
                <a:latin typeface="Gloria Hallelujah" panose="02000000000000000000" pitchFamily="2" charset="0"/>
              </a:rPr>
              <a:t>Nutzt die Sticker und Doodles auf dieser </a:t>
            </a:r>
            <a:br>
              <a:rPr lang="de-CH">
                <a:latin typeface="Gloria Hallelujah" panose="02000000000000000000" pitchFamily="2" charset="0"/>
              </a:rPr>
            </a:br>
            <a:r>
              <a:rPr lang="de-CH">
                <a:latin typeface="Gloria Hallelujah" panose="02000000000000000000" pitchFamily="2" charset="0"/>
              </a:rPr>
              <a:t>Seite für eure Präsentation.</a:t>
            </a:r>
            <a:endParaRPr lang="en-CH">
              <a:latin typeface="Gloria Hallelujah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6A5-6AA6-274D-659E-B0554FC04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>
                <a:latin typeface="Gloria Hallelujah" panose="02000000000000000000" pitchFamily="2" charset="0"/>
              </a:rPr>
              <a:t>Be a silly goose!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5E5D4-6629-730B-3AEB-1B276B6DD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  <p:pic>
        <p:nvPicPr>
          <p:cNvPr id="11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BF414C49-BC6F-8478-248A-0727FFB4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11" y="7556589"/>
            <a:ext cx="4150674" cy="4099006"/>
          </a:xfrm>
          <a:prstGeom prst="rect">
            <a:avLst/>
          </a:prstGeom>
        </p:spPr>
      </p:pic>
      <p:pic>
        <p:nvPicPr>
          <p:cNvPr id="13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A44ED8F8-B8BA-43CD-5FFE-62C43A84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503" y="199331"/>
            <a:ext cx="2442575" cy="6858000"/>
          </a:xfrm>
          <a:prstGeom prst="rect">
            <a:avLst/>
          </a:prstGeom>
        </p:spPr>
      </p:pic>
      <p:pic>
        <p:nvPicPr>
          <p:cNvPr id="15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9BE4E73-C8EC-41CE-7AE8-1C066C29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49050">
            <a:off x="7806265" y="189750"/>
            <a:ext cx="3728616" cy="3055277"/>
          </a:xfrm>
          <a:prstGeom prst="rect">
            <a:avLst/>
          </a:prstGeom>
        </p:spPr>
      </p:pic>
      <p:pic>
        <p:nvPicPr>
          <p:cNvPr id="21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F529C8B8-0BF1-4DC9-6755-3F87CC9AC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47" y="-3573418"/>
            <a:ext cx="3339943" cy="2706778"/>
          </a:xfrm>
          <a:prstGeom prst="rect">
            <a:avLst/>
          </a:prstGeom>
        </p:spPr>
      </p:pic>
      <p:pic>
        <p:nvPicPr>
          <p:cNvPr id="27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9A7D33A-08DD-A644-CD31-6D50C718B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448" y="7451296"/>
            <a:ext cx="4276682" cy="6124375"/>
          </a:xfrm>
          <a:prstGeom prst="rect">
            <a:avLst/>
          </a:prstGeom>
        </p:spPr>
      </p:pic>
      <p:pic>
        <p:nvPicPr>
          <p:cNvPr id="29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AA7CD69-40E3-333F-6BE4-6FC8E2814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39" y="-5641479"/>
            <a:ext cx="3060700" cy="502829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354222-A8A6-45E3-E206-E818D625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838" y="1593605"/>
            <a:ext cx="736600" cy="10733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B4444BA-F4EC-9DE5-89C5-326E093C6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408839" y="4321151"/>
            <a:ext cx="468322" cy="82857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A4117E-2AD2-53B3-35F5-A9A8ACB4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6518" y="4527480"/>
            <a:ext cx="2658964" cy="23054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9DBE00-F2DB-FBC6-70EB-4B17AAFC7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1358" y="3318823"/>
            <a:ext cx="2184400" cy="29125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1B0983A-E1A4-32A6-1F03-412296BB8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264" y="1727813"/>
            <a:ext cx="1324536" cy="10733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41576D6-D422-1DD0-8866-A3E15870DB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2457430" y="3789018"/>
            <a:ext cx="454059" cy="5413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C212D-493E-C421-7021-2A951F308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341918" y="-7291662"/>
            <a:ext cx="4577404" cy="116128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C9679A-4C97-CE57-1145-F3B70D486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232098" y="-7286750"/>
            <a:ext cx="7815904" cy="11607901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55E9C1AA-F398-16B2-4D78-D6EB67851FBB}"/>
              </a:ext>
            </a:extLst>
          </p:cNvPr>
          <p:cNvSpPr txBox="1">
            <a:spLocks/>
          </p:cNvSpPr>
          <p:nvPr/>
        </p:nvSpPr>
        <p:spPr>
          <a:xfrm>
            <a:off x="4954738" y="640873"/>
            <a:ext cx="2249961" cy="377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solidFill>
                  <a:schemeClr val="tx1">
                    <a:lumMod val="95000"/>
                    <a:lumOff val="5000"/>
                  </a:schemeClr>
                </a:solidFill>
                <a:latin typeface="Gloria Hallelujah" panose="02000000000000000000" pitchFamily="2" charset="0"/>
              </a:rPr>
              <a:t>Zoom out!</a:t>
            </a:r>
            <a:endParaRPr lang="en-CH" sz="2000">
              <a:solidFill>
                <a:schemeClr val="tx1">
                  <a:lumMod val="95000"/>
                  <a:lumOff val="5000"/>
                </a:schemeClr>
              </a:solidFill>
              <a:latin typeface="Gloria Hallelujah" panose="02000000000000000000" pitchFamily="2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3DF316F-0525-D8B5-B7EA-471E0D36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1489" y="4601516"/>
            <a:ext cx="1227707" cy="69058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03179C-CFA4-E6A5-2637-35C624D256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689815">
            <a:off x="4979184" y="495593"/>
            <a:ext cx="396734" cy="1983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B340EF9-E206-8F7A-BA48-27BE9FF0C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019859">
            <a:off x="6793144" y="527615"/>
            <a:ext cx="396734" cy="2100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C0AC2BA-0A63-EACD-D503-FC4CF5373E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9928709">
            <a:off x="5033992" y="955132"/>
            <a:ext cx="396734" cy="1983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3AE06B-3D3B-D6E6-20D3-CE32006272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158699">
            <a:off x="6706961" y="888611"/>
            <a:ext cx="396734" cy="210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73A439-698E-E89B-D1B2-7F0E775CB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16785" y="4059707"/>
            <a:ext cx="438426" cy="4513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F66CED-9853-8C5E-96EC-4E9B1109F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8924" y="4752092"/>
            <a:ext cx="438426" cy="4513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15B480-A79B-58AA-D6AB-BE12E375D7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72768" y="3980193"/>
            <a:ext cx="438426" cy="4513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448F65-7CF0-E304-ED43-BBFF41645B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6855" y="4930997"/>
            <a:ext cx="438426" cy="45132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3349790-BB2B-1DE1-4422-F14F91B039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85" y="4851484"/>
            <a:ext cx="438426" cy="4513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232380-2C91-AA34-565E-6D04109EEB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3020" y="4632824"/>
            <a:ext cx="438426" cy="451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19AF4B-B787-E04A-0E5E-0E61E5DF1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407384" y="4735436"/>
            <a:ext cx="11081409" cy="116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983BA-52F4-2098-95F9-3F27F345C9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025" y="7663480"/>
            <a:ext cx="5473700" cy="5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8AE2-29CF-E55E-F4C1-0891DD618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01" y="612630"/>
            <a:ext cx="6460587" cy="360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87" y="2988447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2521-9554-81F3-87B2-3B27064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1700" cy="1325563"/>
          </a:xfrm>
        </p:spPr>
        <p:txBody>
          <a:bodyPr/>
          <a:lstStyle/>
          <a:p>
            <a:r>
              <a:rPr lang="en-US">
                <a:latin typeface="Gloria Hallelujah"/>
                <a:cs typeface="Arial"/>
              </a:rPr>
              <a:t>Pitch – Gruppe Alpha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CB02-8FF2-5A0B-22EF-F3B9BB84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/>
              <a:t>Allgemeines</a:t>
            </a:r>
            <a:r>
              <a:rPr lang="en-US" sz="2400"/>
              <a:t> </a:t>
            </a:r>
            <a:r>
              <a:rPr lang="en-US" sz="2400" err="1"/>
              <a:t>Mathematik</a:t>
            </a:r>
            <a:r>
              <a:rPr lang="en-US" sz="2400"/>
              <a:t> Tool</a:t>
            </a:r>
          </a:p>
          <a:p>
            <a:r>
              <a:rPr lang="en-US" sz="2400" err="1"/>
              <a:t>Fokus</a:t>
            </a:r>
            <a:r>
              <a:rPr lang="en-US" sz="2400"/>
              <a:t> auf </a:t>
            </a:r>
            <a:r>
              <a:rPr lang="en-US" sz="2400" err="1"/>
              <a:t>Funktionen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0E83-CD93-1B55-46F9-59D1E996A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80BE-B04C-B5A1-1DAE-3013AB93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16229" y="-5239001"/>
            <a:ext cx="4577404" cy="116128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FA71ED-40D5-5AB7-C611-443784F10224}"/>
              </a:ext>
            </a:extLst>
          </p:cNvPr>
          <p:cNvSpPr txBox="1">
            <a:spLocks/>
          </p:cNvSpPr>
          <p:nvPr/>
        </p:nvSpPr>
        <p:spPr>
          <a:xfrm>
            <a:off x="7092187" y="1056957"/>
            <a:ext cx="4101446" cy="39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3200" err="1">
                <a:latin typeface="Arial"/>
                <a:cs typeface="Arial"/>
              </a:rPr>
              <a:t>Problemstellung</a:t>
            </a:r>
            <a:endParaRPr lang="en-GB" sz="32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32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3200">
                <a:latin typeface="Arial"/>
                <a:cs typeface="Arial"/>
              </a:rPr>
              <a:t>Es </a:t>
            </a:r>
            <a:r>
              <a:rPr lang="en-GB" sz="3200" err="1">
                <a:latin typeface="Arial"/>
                <a:cs typeface="Arial"/>
              </a:rPr>
              <a:t>ist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anstrengend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im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Matheunterricht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ständig</a:t>
            </a:r>
            <a:r>
              <a:rPr lang="en-GB" sz="3200">
                <a:latin typeface="Arial"/>
                <a:cs typeface="Arial"/>
              </a:rPr>
              <a:t> Kurven </a:t>
            </a:r>
            <a:r>
              <a:rPr lang="en-GB" sz="3200" err="1">
                <a:latin typeface="Arial"/>
                <a:cs typeface="Arial"/>
              </a:rPr>
              <a:t>bei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Funktionen</a:t>
            </a:r>
            <a:r>
              <a:rPr lang="en-GB" sz="3200">
                <a:latin typeface="Arial"/>
                <a:cs typeface="Arial"/>
              </a:rPr>
              <a:t> </a:t>
            </a:r>
            <a:r>
              <a:rPr lang="en-GB" sz="3200" err="1">
                <a:latin typeface="Arial"/>
                <a:cs typeface="Arial"/>
              </a:rPr>
              <a:t>zu</a:t>
            </a:r>
            <a:r>
              <a:rPr lang="en-GB" sz="3200">
                <a:latin typeface="Arial"/>
                <a:cs typeface="Arial"/>
              </a:rPr>
              <a:t> </a:t>
            </a:r>
            <a:r>
              <a:rPr lang="en-GB" sz="3200" err="1">
                <a:latin typeface="Arial"/>
                <a:cs typeface="Arial"/>
              </a:rPr>
              <a:t>zeichnen</a:t>
            </a:r>
            <a:r>
              <a:rPr lang="en-GB" sz="3200">
                <a:latin typeface="Arial"/>
                <a:cs typeface="Arial"/>
              </a:rPr>
              <a:t>.</a:t>
            </a:r>
            <a:endParaRPr lang="en-GB" sz="3200"/>
          </a:p>
        </p:txBody>
      </p:sp>
      <p:pic>
        <p:nvPicPr>
          <p:cNvPr id="8" name="Picture 7" descr="A close-up of a bird&#10;&#10;AI-generated content may be incorrect.">
            <a:extLst>
              <a:ext uri="{FF2B5EF4-FFF2-40B4-BE49-F238E27FC236}">
                <a16:creationId xmlns:a16="http://schemas.microsoft.com/office/drawing/2014/main" id="{AC55AA08-4916-35F2-DD82-14D5EA9A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0000">
            <a:off x="4134606" y="2675831"/>
            <a:ext cx="1371834" cy="38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err="1">
                <a:latin typeface="Gloria Hallelujah"/>
                <a:cs typeface="Arial"/>
              </a:rPr>
              <a:t>Problemstellung</a:t>
            </a:r>
            <a:endParaRPr lang="en-US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8278" y="3879193"/>
            <a:ext cx="1448285" cy="8109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71E07B8-2588-AAA1-4809-18E9AD90593B}"/>
              </a:ext>
            </a:extLst>
          </p:cNvPr>
          <p:cNvSpPr txBox="1"/>
          <p:nvPr/>
        </p:nvSpPr>
        <p:spPr>
          <a:xfrm>
            <a:off x="953729" y="1690688"/>
            <a:ext cx="7285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Graph jedes Mal zeichnen </a:t>
            </a:r>
            <a:r>
              <a:rPr lang="de-CH">
                <a:sym typeface="Wingdings" panose="05000000000000000000" pitchFamily="2" charset="2"/>
              </a:rPr>
              <a:t> Anstrengend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ym typeface="Wingdings" panose="05000000000000000000" pitchFamily="2" charset="2"/>
              </a:rPr>
              <a:t>Mathelehrer hat mal erwähnt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ym typeface="Wingdings" panose="05000000000000000000" pitchFamily="2" charset="2"/>
              </a:rPr>
              <a:t>Hauptziel: Kurven schnell ohne Bemühung zeichnen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sym typeface="Wingdings" panose="05000000000000000000" pitchFamily="2" charset="2"/>
              </a:rPr>
              <a:t>Nebenziele: Primzahlen, Baseconverter</a:t>
            </a:r>
            <a:endParaRPr lang="de-CH"/>
          </a:p>
        </p:txBody>
      </p:sp>
      <p:pic>
        <p:nvPicPr>
          <p:cNvPr id="5" name="Picture 4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898AEB6D-9E1D-A1A2-0BB0-DF4199CEA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462" y="3074338"/>
            <a:ext cx="3339943" cy="2706778"/>
          </a:xfrm>
          <a:prstGeom prst="rect">
            <a:avLst/>
          </a:prstGeom>
        </p:spPr>
      </p:pic>
      <p:pic>
        <p:nvPicPr>
          <p:cNvPr id="7" name="Picture 6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FA5B7022-C4B3-30A5-F3D9-29057C1CB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340000">
            <a:off x="6620402" y="586377"/>
            <a:ext cx="4731916" cy="380457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D31B1-7B8A-2065-910C-3C52E4143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>
                <a:latin typeface="Gloria Hallelujah"/>
                <a:cs typeface="Arial"/>
              </a:rPr>
              <a:t>Lösung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4BD94-6A4D-A41B-25FD-35CED6908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3" y="1545164"/>
            <a:ext cx="6155194" cy="53819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Gloria Hallelujah"/>
                <a:cs typeface="Arial"/>
              </a:rPr>
              <a:t>Eure </a:t>
            </a:r>
            <a:r>
              <a:rPr lang="en-US" b="1" err="1">
                <a:latin typeface="Gloria Hallelujah"/>
                <a:cs typeface="Arial"/>
              </a:rPr>
              <a:t>Lösung</a:t>
            </a:r>
            <a:endParaRPr lang="en-US" b="1">
              <a:latin typeface="Gloria Hallelujah"/>
              <a:cs typeface="Arial"/>
            </a:endParaRPr>
          </a:p>
          <a:p>
            <a:r>
              <a:rPr lang="en-US" err="1">
                <a:latin typeface="Gloria Hallelujah"/>
                <a:cs typeface="Arial"/>
              </a:rPr>
              <a:t>Kurvenberechnung</a:t>
            </a:r>
            <a:r>
              <a:rPr lang="en-US">
                <a:latin typeface="Gloria Hallelujah"/>
                <a:cs typeface="Arial"/>
              </a:rPr>
              <a:t>: </a:t>
            </a:r>
            <a:r>
              <a:rPr lang="en-US" err="1">
                <a:latin typeface="Gloria Hallelujah"/>
                <a:cs typeface="Arial"/>
              </a:rPr>
              <a:t>Seite</a:t>
            </a:r>
            <a:r>
              <a:rPr lang="en-US">
                <a:latin typeface="Gloria Hallelujah"/>
                <a:cs typeface="Arial"/>
              </a:rPr>
              <a:t> wo man </a:t>
            </a:r>
            <a:r>
              <a:rPr lang="en-US" err="1">
                <a:latin typeface="Gloria Hallelujah"/>
                <a:cs typeface="Arial"/>
              </a:rPr>
              <a:t>eine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Funktion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eingeben</a:t>
            </a:r>
            <a:r>
              <a:rPr lang="en-US">
                <a:latin typeface="Gloria Hallelujah"/>
                <a:cs typeface="Arial"/>
              </a:rPr>
              <a:t> und </a:t>
            </a:r>
            <a:r>
              <a:rPr lang="en-US" err="1">
                <a:latin typeface="Gloria Hallelujah"/>
                <a:cs typeface="Arial"/>
              </a:rPr>
              <a:t>anschliessend</a:t>
            </a:r>
            <a:r>
              <a:rPr lang="en-US">
                <a:latin typeface="Gloria Hallelujah"/>
                <a:cs typeface="Arial"/>
              </a:rPr>
              <a:t> die </a:t>
            </a:r>
            <a:r>
              <a:rPr lang="en-US" err="1">
                <a:latin typeface="Gloria Hallelujah"/>
                <a:cs typeface="Arial"/>
              </a:rPr>
              <a:t>Kurve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als</a:t>
            </a:r>
            <a:r>
              <a:rPr lang="en-US">
                <a:latin typeface="Gloria Hallelujah"/>
                <a:cs typeface="Arial"/>
              </a:rPr>
              <a:t> PNG </a:t>
            </a:r>
            <a:r>
              <a:rPr lang="en-US" err="1">
                <a:latin typeface="Gloria Hallelujah"/>
                <a:cs typeface="Arial"/>
              </a:rPr>
              <a:t>runterladen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kann</a:t>
            </a:r>
            <a:r>
              <a:rPr lang="en-US">
                <a:latin typeface="Gloria Hallelujah"/>
                <a:cs typeface="Arial"/>
              </a:rPr>
              <a:t>.</a:t>
            </a:r>
          </a:p>
          <a:p>
            <a:r>
              <a:rPr lang="en-US" err="1">
                <a:latin typeface="Gloria Hallelujah"/>
                <a:cs typeface="Arial"/>
              </a:rPr>
              <a:t>Primzahlen</a:t>
            </a:r>
            <a:r>
              <a:rPr lang="en-US">
                <a:latin typeface="Gloria Hallelujah"/>
                <a:cs typeface="Arial"/>
              </a:rPr>
              <a:t>: Tool </a:t>
            </a:r>
            <a:r>
              <a:rPr lang="en-US" err="1">
                <a:latin typeface="Gloria Hallelujah"/>
                <a:cs typeface="Arial"/>
              </a:rPr>
              <a:t>zum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überprüfen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ob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eine</a:t>
            </a:r>
            <a:r>
              <a:rPr lang="en-US">
                <a:latin typeface="Gloria Hallelujah"/>
                <a:cs typeface="Arial"/>
              </a:rPr>
              <a:t> Zahl </a:t>
            </a:r>
            <a:r>
              <a:rPr lang="en-US" err="1">
                <a:latin typeface="Gloria Hallelujah"/>
                <a:cs typeface="Arial"/>
              </a:rPr>
              <a:t>eine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Primzahl</a:t>
            </a:r>
            <a:r>
              <a:rPr lang="en-US">
                <a:latin typeface="Gloria Hallelujah"/>
                <a:cs typeface="Arial"/>
              </a:rPr>
              <a:t> </a:t>
            </a:r>
            <a:r>
              <a:rPr lang="en-US" err="1">
                <a:latin typeface="Gloria Hallelujah"/>
                <a:cs typeface="Arial"/>
              </a:rPr>
              <a:t>ist</a:t>
            </a:r>
            <a:r>
              <a:rPr lang="en-US">
                <a:latin typeface="Gloria Hallelujah"/>
                <a:cs typeface="Arial"/>
              </a:rPr>
              <a:t>. </a:t>
            </a:r>
          </a:p>
          <a:p>
            <a:r>
              <a:rPr lang="en-US" err="1">
                <a:latin typeface="Gloria Hallelujah"/>
                <a:cs typeface="Arial"/>
              </a:rPr>
              <a:t>Baseconverter</a:t>
            </a:r>
            <a:r>
              <a:rPr lang="en-US">
                <a:latin typeface="Gloria Hallelujah"/>
                <a:cs typeface="Arial"/>
              </a:rPr>
              <a:t>: Converter für </a:t>
            </a:r>
            <a:r>
              <a:rPr lang="en-US" err="1">
                <a:latin typeface="Gloria Hallelujah"/>
                <a:cs typeface="Arial"/>
              </a:rPr>
              <a:t>Binär</a:t>
            </a:r>
            <a:r>
              <a:rPr lang="en-US">
                <a:latin typeface="Gloria Hallelujah"/>
                <a:cs typeface="Arial"/>
              </a:rPr>
              <a:t>, </a:t>
            </a:r>
            <a:r>
              <a:rPr lang="en-US" err="1">
                <a:latin typeface="Gloria Hallelujah"/>
                <a:cs typeface="Arial"/>
              </a:rPr>
              <a:t>Hexadezimal</a:t>
            </a:r>
            <a:r>
              <a:rPr lang="en-US">
                <a:latin typeface="Gloria Hallelujah"/>
                <a:cs typeface="Arial"/>
              </a:rPr>
              <a:t>, etc.</a:t>
            </a: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09" y="3049435"/>
            <a:ext cx="3339943" cy="2706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85BF68-C041-29C8-24A8-A5F7D6310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2" y="1622620"/>
            <a:ext cx="438426" cy="4513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E8F45E-FAD2-89E5-C7B9-3C5599B8C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21" y="2315005"/>
            <a:ext cx="438426" cy="451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C574B-F937-D978-898D-82B2C74A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65" y="1543106"/>
            <a:ext cx="438426" cy="4513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6F279A-CFE1-8674-60D9-8226E5C3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752" y="2493910"/>
            <a:ext cx="438426" cy="4513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595D6E-EC14-C1C9-7CC3-7C83506D2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682" y="2414397"/>
            <a:ext cx="438426" cy="4513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F00BAE4-0C8A-B0D1-A37A-3B121BCB6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917" y="2195737"/>
            <a:ext cx="438426" cy="4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B9A1-DF0A-3915-1C6B-CC264EFB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126D8-9BCF-3EEF-0626-A1289EEB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32960" y="-779259"/>
            <a:ext cx="6858000" cy="8416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FA4C8-5C64-F553-BCC1-31A10DFD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716" y="302068"/>
            <a:ext cx="4648708" cy="1325563"/>
          </a:xfrm>
        </p:spPr>
        <p:txBody>
          <a:bodyPr/>
          <a:lstStyle/>
          <a:p>
            <a:r>
              <a:rPr lang="en-US" b="1" err="1"/>
              <a:t>Ausbaupotenzial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BBA-2842-04CB-45ED-16B7DD2CD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551" y="1736934"/>
            <a:ext cx="5000705" cy="4818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/>
              <a:t>Farbanpassung </a:t>
            </a:r>
            <a:r>
              <a:rPr lang="de-DE"/>
              <a:t>für die Kurven</a:t>
            </a:r>
          </a:p>
          <a:p>
            <a:r>
              <a:rPr lang="de-DE" b="1"/>
              <a:t>Erklärungstexte</a:t>
            </a:r>
            <a:r>
              <a:rPr lang="de-DE"/>
              <a:t>: Was bedeutet die Steigung hier?</a:t>
            </a:r>
          </a:p>
          <a:p>
            <a:r>
              <a:rPr lang="de-CH" b="1"/>
              <a:t>Wahrscheinlichkeiten</a:t>
            </a:r>
            <a:r>
              <a:rPr lang="de-CH"/>
              <a:t>: Normalverteilung.</a:t>
            </a:r>
          </a:p>
          <a:p>
            <a:r>
              <a:rPr lang="de-DE" b="1"/>
              <a:t>Formelverwaltung</a:t>
            </a:r>
            <a:r>
              <a:rPr lang="de-DE"/>
              <a:t>: Alle wichtigen Formeln</a:t>
            </a:r>
            <a:endParaRPr lang="en-US">
              <a:latin typeface="Gloria Hallelujah"/>
              <a:cs typeface="Arial"/>
            </a:endParaRPr>
          </a:p>
        </p:txBody>
      </p:sp>
      <p:pic>
        <p:nvPicPr>
          <p:cNvPr id="5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88FD885A-EDD0-EBEE-7DDC-9690D437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8644">
            <a:off x="696218" y="-143398"/>
            <a:ext cx="2051469" cy="5759895"/>
          </a:xfrm>
          <a:prstGeom prst="rect">
            <a:avLst/>
          </a:prstGeom>
        </p:spPr>
      </p:pic>
      <p:pic>
        <p:nvPicPr>
          <p:cNvPr id="7" name="Graphic 30">
            <a:extLst>
              <a:ext uri="{FF2B5EF4-FFF2-40B4-BE49-F238E27FC236}">
                <a16:creationId xmlns:a16="http://schemas.microsoft.com/office/drawing/2014/main" id="{BD6633F1-E635-0051-7039-50EB5FC75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87885">
            <a:off x="2781504" y="2000412"/>
            <a:ext cx="1158541" cy="16881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B5BE2-5F3C-1C42-32E9-2099558703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H" b="1">
                <a:latin typeface="Arial"/>
                <a:cs typeface="Arial"/>
              </a:rPr>
              <a:t>Demo Video</a:t>
            </a:r>
            <a:endParaRPr lang="en-CH" b="1"/>
          </a:p>
        </p:txBody>
      </p:sp>
      <p:pic>
        <p:nvPicPr>
          <p:cNvPr id="4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BFDD8399-8D97-B5FC-7CF3-F6907F2FD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9795">
            <a:off x="8882273" y="-57087"/>
            <a:ext cx="3728616" cy="3055277"/>
          </a:xfrm>
          <a:prstGeom prst="rect">
            <a:avLst/>
          </a:prstGeom>
        </p:spPr>
      </p:pic>
      <p:pic>
        <p:nvPicPr>
          <p:cNvPr id="5" name="Graphic 45">
            <a:extLst>
              <a:ext uri="{FF2B5EF4-FFF2-40B4-BE49-F238E27FC236}">
                <a16:creationId xmlns:a16="http://schemas.microsoft.com/office/drawing/2014/main" id="{E49803B5-580B-D5C4-55F7-4425FC74F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822" y="365125"/>
            <a:ext cx="1227707" cy="690585"/>
          </a:xfrm>
          <a:prstGeom prst="rect">
            <a:avLst/>
          </a:prstGeom>
        </p:spPr>
      </p:pic>
      <p:pic>
        <p:nvPicPr>
          <p:cNvPr id="6" name="Picture 5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B6C42C4E-CA63-E8D9-1264-C814467EC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" y="1903106"/>
            <a:ext cx="1853376" cy="3049073"/>
          </a:xfrm>
          <a:prstGeom prst="rect">
            <a:avLst/>
          </a:prstGeom>
        </p:spPr>
      </p:pic>
      <p:pic>
        <p:nvPicPr>
          <p:cNvPr id="10" name="Picture 9" descr="A group of birds standing&#10;&#10;AI-generated content may be incorrect.">
            <a:extLst>
              <a:ext uri="{FF2B5EF4-FFF2-40B4-BE49-F238E27FC236}">
                <a16:creationId xmlns:a16="http://schemas.microsoft.com/office/drawing/2014/main" id="{81309D21-F7AA-5027-B3C9-8F43D51BB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3033" y="4531945"/>
            <a:ext cx="1624527" cy="2324272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F9E21E5-49D8-5E1C-5299-C7D157457F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Alpha</a:t>
            </a:r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154B99-6636-7F79-5595-58763C795764}"/>
              </a:ext>
            </a:extLst>
          </p:cNvPr>
          <p:cNvSpPr txBox="1"/>
          <p:nvPr/>
        </p:nvSpPr>
        <p:spPr>
          <a:xfrm>
            <a:off x="4343400" y="2837854"/>
            <a:ext cx="6563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https://youtu.be/A_WqBCpNdiU</a:t>
            </a:r>
          </a:p>
        </p:txBody>
      </p:sp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A25C7376A5B9240BE587D5C4248DBB2" ma:contentTypeVersion="14" ma:contentTypeDescription="Ein neues Dokument erstellen." ma:contentTypeScope="" ma:versionID="d1e1b76f5d9d670fb331f9675c50d7f5">
  <xsd:schema xmlns:xsd="http://www.w3.org/2001/XMLSchema" xmlns:xs="http://www.w3.org/2001/XMLSchema" xmlns:p="http://schemas.microsoft.com/office/2006/metadata/properties" xmlns:ns3="5f627836-5cc6-40c4-8bfe-583bd91eef94" xmlns:ns4="b52c4558-ae95-4f48-bf4e-3e1656f3f424" targetNamespace="http://schemas.microsoft.com/office/2006/metadata/properties" ma:root="true" ma:fieldsID="6faf4be25b4a3c1eff73c1f2258eb322" ns3:_="" ns4:_="">
    <xsd:import namespace="5f627836-5cc6-40c4-8bfe-583bd91eef94"/>
    <xsd:import namespace="b52c4558-ae95-4f48-bf4e-3e1656f3f4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27836-5cc6-40c4-8bfe-583bd91ee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2c4558-ae95-4f48-bf4e-3e1656f3f42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627836-5cc6-40c4-8bfe-583bd91eef94" xsi:nil="true"/>
  </documentManagement>
</p:properties>
</file>

<file path=customXml/itemProps1.xml><?xml version="1.0" encoding="utf-8"?>
<ds:datastoreItem xmlns:ds="http://schemas.openxmlformats.org/officeDocument/2006/customXml" ds:itemID="{7B5E5800-2D29-4C99-B3BD-CB15EF42E0D8}">
  <ds:schemaRefs>
    <ds:schemaRef ds:uri="5f627836-5cc6-40c4-8bfe-583bd91eef94"/>
    <ds:schemaRef ds:uri="b52c4558-ae95-4f48-bf4e-3e1656f3f4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C1C96B-E7B2-4E00-95AE-ADC75EF14E91}">
  <ds:schemaRefs>
    <ds:schemaRef ds:uri="5f627836-5cc6-40c4-8bfe-583bd91eef94"/>
    <ds:schemaRef ds:uri="b52c4558-ae95-4f48-bf4e-3e1656f3f4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Breitbild</PresentationFormat>
  <Paragraphs>38</Paragraphs>
  <Slides>7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Arial</vt:lpstr>
      <vt:lpstr>Gloria Hallelujah</vt:lpstr>
      <vt:lpstr>Wingdings</vt:lpstr>
      <vt:lpstr>Office Theme</vt:lpstr>
      <vt:lpstr>Be a silly goose!</vt:lpstr>
      <vt:lpstr>PowerPoint-Präsentation</vt:lpstr>
      <vt:lpstr>Pitch – Gruppe Alpha</vt:lpstr>
      <vt:lpstr>Problemstellung</vt:lpstr>
      <vt:lpstr>Lösung</vt:lpstr>
      <vt:lpstr>Ausbaupotenzial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Kristian Cerni</cp:lastModifiedBy>
  <cp:revision>1</cp:revision>
  <dcterms:created xsi:type="dcterms:W3CDTF">2025-07-18T13:25:25Z</dcterms:created>
  <dcterms:modified xsi:type="dcterms:W3CDTF">2025-08-23T14:00:47Z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0x0101009A25C7376A5B9240BE587D5C4248DBB2</vt:lpwstr>
  </property>
</Properties>
</file>